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76" r:id="rId2"/>
    <p:sldId id="338" r:id="rId3"/>
    <p:sldId id="274" r:id="rId4"/>
    <p:sldId id="282" r:id="rId5"/>
    <p:sldId id="289" r:id="rId6"/>
    <p:sldId id="273" r:id="rId7"/>
    <p:sldId id="272" r:id="rId8"/>
    <p:sldId id="271" r:id="rId9"/>
    <p:sldId id="269" r:id="rId10"/>
    <p:sldId id="268" r:id="rId11"/>
    <p:sldId id="315" r:id="rId12"/>
    <p:sldId id="336" r:id="rId13"/>
    <p:sldId id="335" r:id="rId14"/>
    <p:sldId id="312" r:id="rId15"/>
    <p:sldId id="267" r:id="rId16"/>
    <p:sldId id="284" r:id="rId17"/>
    <p:sldId id="318" r:id="rId18"/>
    <p:sldId id="293" r:id="rId19"/>
    <p:sldId id="332" r:id="rId20"/>
    <p:sldId id="321" r:id="rId21"/>
    <p:sldId id="297" r:id="rId22"/>
    <p:sldId id="319" r:id="rId23"/>
    <p:sldId id="307" r:id="rId24"/>
    <p:sldId id="340" r:id="rId25"/>
    <p:sldId id="339" r:id="rId26"/>
    <p:sldId id="333" r:id="rId27"/>
    <p:sldId id="301" r:id="rId28"/>
    <p:sldId id="322" r:id="rId29"/>
    <p:sldId id="304" r:id="rId30"/>
    <p:sldId id="353" r:id="rId31"/>
    <p:sldId id="354" r:id="rId32"/>
    <p:sldId id="363" r:id="rId33"/>
    <p:sldId id="329" r:id="rId34"/>
    <p:sldId id="349" r:id="rId35"/>
    <p:sldId id="350" r:id="rId36"/>
    <p:sldId id="361" r:id="rId37"/>
    <p:sldId id="351" r:id="rId38"/>
    <p:sldId id="362" r:id="rId39"/>
    <p:sldId id="30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EAEAEA"/>
    <a:srgbClr val="85DFFF"/>
    <a:srgbClr val="9999FF"/>
    <a:srgbClr val="008080"/>
    <a:srgbClr val="6E4248"/>
    <a:srgbClr val="FFFF00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912" autoAdjust="0"/>
    <p:restoredTop sz="86380" autoAdjust="0"/>
  </p:normalViewPr>
  <p:slideViewPr>
    <p:cSldViewPr>
      <p:cViewPr>
        <p:scale>
          <a:sx n="70" d="100"/>
          <a:sy n="70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31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F907F-367C-4466-912C-E1040AF30376}" type="datetimeFigureOut">
              <a:rPr lang="ru-RU" smtClean="0"/>
              <a:pPr/>
              <a:t>20.08.2019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E98E3-CB9D-4B71-BBAF-A0BD2CEA6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E98E3-CB9D-4B71-BBAF-A0BD2CEA6F7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E98E3-CB9D-4B71-BBAF-A0BD2CEA6F7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E98E3-CB9D-4B71-BBAF-A0BD2CEA6F7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zhenskie-uvlecheniya.ru/wp-content/uploads/2017/09/podelki-iz-sinelnoi-provoloki-svoimi-rukami-1.jpg" TargetMode="External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8478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дошкольное образовательное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учреждение детский сад № 3 «Ласточка»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G:\воспитатель года фото\Солобу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2523560" cy="27691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79912" y="3573016"/>
            <a:ext cx="5364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Солобуева</a:t>
            </a:r>
            <a: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Маргарита                             </a:t>
            </a:r>
            <a:b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Ивановна        </a:t>
            </a:r>
            <a:b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Должность-воспитатель       </a:t>
            </a:r>
            <a:b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стаж-23года</a:t>
            </a:r>
            <a:br>
              <a:rPr lang="ru-RU" sz="2400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892696"/>
          </a:xfrm>
        </p:spPr>
        <p:txBody>
          <a:bodyPr/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Виды синельной проволоки</a:t>
            </a: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8" descr="ÐÐ°ÑÑÐ¸Ð½ÐºÐ¸ Ð¿Ð¾ Ð·Ð°Ð¿ÑÐ¾ÑÑ Ð²Ð¸Ð´Ñ ÑÐ¸Ð½ÐµÐ»ÑÐ½Ð¾Ð¹ Ð¿ÑÐ¾Ð²Ð¾Ð»Ð¾Ðº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221088"/>
            <a:ext cx="2276475" cy="2009776"/>
          </a:xfrm>
          <a:prstGeom prst="rect">
            <a:avLst/>
          </a:prstGeom>
          <a:noFill/>
        </p:spPr>
      </p:pic>
      <p:pic>
        <p:nvPicPr>
          <p:cNvPr id="10250" name="Picture 10" descr="ÐÐ°ÑÑÐ¸Ð½ÐºÐ¸ Ð¿Ð¾ Ð·Ð°Ð¿ÑÐ¾ÑÑ Ð²Ð¸Ð´Ñ ÑÐ¸Ð½ÐµÐ»ÑÐ½Ð¾Ð¹ Ð¿ÑÐ¾Ð²Ð¾Ð»Ð¾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2211090" cy="1656184"/>
          </a:xfrm>
          <a:prstGeom prst="rect">
            <a:avLst/>
          </a:prstGeom>
          <a:noFill/>
        </p:spPr>
      </p:pic>
      <p:pic>
        <p:nvPicPr>
          <p:cNvPr id="10252" name="Picture 12" descr="ÐÐ°ÑÑÐ¸Ð½ÐºÐ¸ Ð¿Ð¾ Ð·Ð°Ð¿ÑÐ¾ÑÑ Ð²Ð¸Ð´Ñ ÑÐ¸Ð½ÐµÐ»ÑÐ½Ð¾Ð¹ Ð¿ÑÐ¾Ð²Ð¾Ð»Ð¾Ðº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2097138" cy="3888432"/>
          </a:xfrm>
          <a:prstGeom prst="rect">
            <a:avLst/>
          </a:prstGeom>
          <a:noFill/>
        </p:spPr>
      </p:pic>
      <p:sp>
        <p:nvSpPr>
          <p:cNvPr id="10254" name="AutoShape 14" descr="ÐÐ°ÑÑÐ¸Ð½ÐºÐ¸ Ð¿Ð¾ Ð·Ð°Ð¿ÑÐ¾ÑÑ Ð²Ð¸Ð´Ñ ÑÐ¸Ð½ÐµÐ»ÑÐ½Ð¾Ð¹ Ð¿ÑÐ¾Ð²Ð¾Ð»Ð¾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6" name="AutoShape 16" descr="ÐÐ°ÑÑÐ¸Ð½ÐºÐ¸ Ð¿Ð¾ Ð·Ð°Ð¿ÑÐ¾ÑÑ Ð²Ð¸Ð´Ñ ÑÐ¸Ð½ÐµÐ»ÑÐ½Ð¾Ð¹ Ð¿ÑÐ¾Ð²Ð¾Ð»Ð¾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8" name="AutoShape 18" descr="ÐÐ°ÑÑÐ¸Ð½ÐºÐ¸ Ð¿Ð¾ Ð·Ð°Ð¿ÑÐ¾ÑÑ Ð²Ð¸Ð´Ñ ÑÐ¸Ð½ÐµÐ»ÑÐ½Ð¾Ð¹ Ð¿ÑÐ¾Ð²Ð¾Ð»Ð¾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0" name="AutoShape 20" descr="ÐÐ°ÑÑÐ¸Ð½ÐºÐ¸ Ð¿Ð¾ Ð·Ð°Ð¿ÑÐ¾ÑÑ Ð²Ð¸Ð´Ñ ÑÐ¸Ð½ÐµÐ»ÑÐ½Ð¾Ð¹ Ð¿ÑÐ¾Ð²Ð¾Ð»Ð¾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2" name="AutoShape 22" descr="ÐÐ°ÑÑÐ¸Ð½ÐºÐ¸ Ð¿Ð¾ Ð·Ð°Ð¿ÑÐ¾ÑÑ Ð²Ð¸Ð´Ñ ÑÐ¸Ð½ÐµÐ»ÑÐ½Ð¾Ð¹ Ð¿ÑÐ¾Ð²Ð¾Ð»Ð¾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4" descr="http://detki-umelki.ru/products/%D1%80%D1%83%D0%BA%D0%BE%D0%B4%D0%B5%D0%BB%D0%B8%D0%B5/%D1%81%D0%B8%D0%BD%D0%B5%D0%BB%D1%8C%D0%BD%D0%B0%D1%8F-%D0%BF%D1%80%D0%BE%D0%B2%D0%BE%D0%BB%D0%BE%D0%BA%D0%B0/%D1%81%D0%B8%D0%BD%D0%B5%D0%BB%D1%8C%D0%BD%D0%B0%D1%8F-%D0%BF%D1%80%D0%BE%D0%B2%D0%BE%D0%BB%D0%BE%D0%BA%D0%B0-%D0%B1%D0%BB%D0%B5%D1%81%D1%82%D1%8F%D1%89%D0%B0%D1%8F-6%D0%BC%D0%BC/%D0%A1%D0%B8%D0%BD%D0%B5%D0%BB%D1%8C%D0%BD%D0%B0%D1%8F-%D0%BF%D1%80%D0%BE%D0%B2%D0%BE%D0%BB%D0%BE%D0%BA%D0%B0-%D0%B1%D0%BB%D0%B5%D1%81%D1%82%D1%8F%D1%89%D0%B0%D1%8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564904"/>
            <a:ext cx="3384376" cy="2256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12776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412776"/>
            <a:ext cx="8317432" cy="451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Уникальность материала заключается : </a:t>
            </a:r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 простоте  использования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привлекательности  для ребёнка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многообразии цветового спектра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создании объёмных и   плоских   поделок</a:t>
            </a:r>
            <a:r>
              <a:rPr lang="ru-RU" sz="2800" b="1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безопасности и простоте хранения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268760"/>
            <a:ext cx="856895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altLang="zh-TW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ru-RU" altLang="zh-TW" sz="38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Этапы</a:t>
            </a:r>
            <a:r>
              <a:rPr kumimoji="0" lang="ru-RU" altLang="zh-TW" sz="3800" b="1" i="1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работы: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altLang="zh-TW" sz="3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altLang="zh-TW" sz="3800" b="1" i="1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altLang="zh-TW" sz="3800" b="1" i="1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zh-TW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altLang="zh-TW" sz="2400" b="1" dirty="0" smtClean="0"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988840"/>
          <a:ext cx="8352928" cy="3874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208"/>
                <a:gridCol w="6000720"/>
              </a:tblGrid>
              <a:tr h="92023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Первый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этап 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 со свойствами материала (синельная проволока)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92246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Второй </a:t>
                      </a:r>
                    </a:p>
                    <a:p>
                      <a:pPr algn="ctr"/>
                      <a:r>
                        <a:rPr kumimoji="0" lang="ru-RU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этап 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знакомство с основными цветами, способами соединения </a:t>
                      </a:r>
                      <a:r>
                        <a:rPr kumimoji="0" lang="ru-RU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PMingLiU" pitchFamily="18" charset="-120"/>
                          <a:cs typeface="Times New Roman" pitchFamily="18" charset="0"/>
                        </a:rPr>
                        <a:t>цвета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9224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Третий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этап 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элементарных поделок</a:t>
                      </a:r>
                    </a:p>
                    <a:p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9457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Четвёртый   </a:t>
                      </a:r>
                    </a:p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этап </a:t>
                      </a:r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изготовление композиции</a:t>
                      </a:r>
                      <a:endParaRPr kumimoji="0" lang="ru-RU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endParaRPr lang="ru-RU" sz="28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3772202"/>
            <a:ext cx="871296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2132856"/>
          <a:ext cx="8424936" cy="4131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2379"/>
                <a:gridCol w="5742557"/>
              </a:tblGrid>
              <a:tr h="489528">
                <a:tc>
                  <a:txBody>
                    <a:bodyPr/>
                    <a:lstStyle/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работы</a:t>
                      </a:r>
                      <a:endParaRPr lang="ru-RU" sz="2400" b="1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и приемы работы </a:t>
                      </a:r>
                      <a:endParaRPr lang="ru-RU" sz="2400" b="1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41742">
                <a:tc>
                  <a:txBody>
                    <a:bodyPr/>
                    <a:lstStyle/>
                    <a:p>
                      <a:pPr algn="ctr"/>
                      <a:endParaRPr lang="ru-RU" sz="2400" b="1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индивидуальная</a:t>
                      </a:r>
                    </a:p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групповая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фронтальная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2400" b="1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наглядные</a:t>
                      </a:r>
                    </a:p>
                    <a:p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словесные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практические (самостоятельное и 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совместное выполнение поделок)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метод проблемного обучения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метод исследовательского обучения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проектная деятельность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творческая мастерская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2400" b="1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детское портфолио</a:t>
                      </a:r>
                      <a:endParaRPr lang="ru-RU" sz="2400" b="1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1340768"/>
            <a:ext cx="6527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 используются:</a:t>
            </a:r>
            <a:endParaRPr lang="ru-RU" sz="4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073427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Мастер-класс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«Пальчиковый театр из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синельной   проволоки»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ser\Downloads\IMG_5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4104456" cy="2880320"/>
          </a:xfrm>
          <a:prstGeom prst="rect">
            <a:avLst/>
          </a:prstGeom>
          <a:noFill/>
        </p:spPr>
      </p:pic>
      <p:pic>
        <p:nvPicPr>
          <p:cNvPr id="9" name="Picture 2" descr="C:\Users\User\Downloads\IMG_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4032448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12777"/>
            <a:ext cx="8964488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процессе конструирования из      </a:t>
            </a:r>
          </a:p>
          <a:p>
            <a:pPr>
              <a:lnSpc>
                <a:spcPts val="4500"/>
              </a:lnSpc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синельной проволоки у детей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совершенствуются: 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наблюдательность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эстетическое восприятие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художественный вкус</a:t>
            </a:r>
          </a:p>
          <a:p>
            <a:pPr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творческие способности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развиваются: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речь ребенка</a:t>
            </a:r>
          </a:p>
          <a:p>
            <a:pPr lvl="0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осязательные чувства ребенка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сенсорные способности</a:t>
            </a:r>
          </a:p>
          <a:p>
            <a:pPr lvl="0"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/>
              <a:t>      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340768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формируются: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мыслительные операции (анализ, синтез,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сравнение и др., )</a:t>
            </a:r>
          </a:p>
          <a:p>
            <a:pPr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навыки работы в коллективе, умение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согласовывать свои действия с действиями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сверстников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12776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412776"/>
            <a:ext cx="8317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340768"/>
            <a:ext cx="864096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«Подарим солнышку лучи»             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Зигзаги</a:t>
            </a:r>
            <a:r>
              <a:rPr lang="ru-RU" sz="2800" b="1" dirty="0" smtClean="0"/>
              <a:t>»</a:t>
            </a: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/>
              <a:t>                                                                                    </a:t>
            </a:r>
            <a:endParaRPr lang="ru-RU" sz="28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20181114_13433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581128"/>
            <a:ext cx="2611553" cy="17916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6866" name="Picture 2" descr="C:\Users\User\Downloads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708920"/>
            <a:ext cx="2316324" cy="169233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7" name="Picture 8" descr="C:\Users\User\Downloads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780928"/>
            <a:ext cx="2520280" cy="20250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860032" y="2132856"/>
            <a:ext cx="414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«Колечки для клоуна»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525963"/>
          </a:xfrm>
        </p:spPr>
        <p:txBody>
          <a:bodyPr/>
          <a:lstStyle/>
          <a:p>
            <a:pPr marL="108000"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Поделки из синельной проволоки</a:t>
            </a:r>
            <a:r>
              <a:rPr lang="ru-RU" sz="38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ts val="2500"/>
              </a:lnSpc>
              <a:buNone/>
            </a:pP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E:\Изображения\b98f40065a7862efeb3311f539b6dc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293096"/>
            <a:ext cx="2520280" cy="1656184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916" name="Picture 4" descr="C:\Users\User\Downloads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1" y="2348880"/>
            <a:ext cx="1920214" cy="1728192"/>
          </a:xfrm>
          <a:prstGeom prst="rect">
            <a:avLst/>
          </a:prstGeom>
          <a:noFill/>
          <a:ln w="38100">
            <a:solidFill>
              <a:srgbClr val="9999FF"/>
            </a:solidFill>
          </a:ln>
        </p:spPr>
      </p:pic>
      <p:pic>
        <p:nvPicPr>
          <p:cNvPr id="38918" name="Picture 6" descr="C:\Users\User\Pictures\a3252a4e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132856"/>
            <a:ext cx="2158996" cy="2880320"/>
          </a:xfrm>
          <a:prstGeom prst="rect">
            <a:avLst/>
          </a:prstGeom>
          <a:noFill/>
          <a:ln w="38100">
            <a:solidFill>
              <a:srgbClr val="9999FF"/>
            </a:solidFill>
          </a:ln>
        </p:spPr>
      </p:pic>
      <p:pic>
        <p:nvPicPr>
          <p:cNvPr id="38919" name="Picture 7" descr="C:\Users\User\Pictures\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93096"/>
            <a:ext cx="2369290" cy="2088232"/>
          </a:xfrm>
          <a:prstGeom prst="rect">
            <a:avLst/>
          </a:prstGeom>
          <a:noFill/>
          <a:ln w="38100">
            <a:solidFill>
              <a:srgbClr val="9999FF"/>
            </a:solidFill>
          </a:ln>
        </p:spPr>
      </p:pic>
      <p:pic>
        <p:nvPicPr>
          <p:cNvPr id="8" name="Picture 5" descr="C:\Users\User\Pictures\post-186-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348880"/>
            <a:ext cx="2520280" cy="1527442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Pictures\b7d4d4ef1710a0a116339dd7eccb7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096344" cy="2322258"/>
          </a:xfrm>
          <a:prstGeom prst="rect">
            <a:avLst/>
          </a:prstGeom>
          <a:noFill/>
          <a:ln w="38100">
            <a:solidFill>
              <a:srgbClr val="9999FF"/>
            </a:solidFill>
          </a:ln>
        </p:spPr>
      </p:pic>
      <p:pic>
        <p:nvPicPr>
          <p:cNvPr id="6" name="Picture 9" descr="C:\Users\User\Pictures\ed5e96a636ac4d1e878d14562269fc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060848"/>
            <a:ext cx="2064935" cy="2808312"/>
          </a:xfrm>
          <a:prstGeom prst="rect">
            <a:avLst/>
          </a:prstGeom>
          <a:noFill/>
          <a:ln w="38100">
            <a:solidFill>
              <a:srgbClr val="9999FF"/>
            </a:solidFill>
          </a:ln>
        </p:spPr>
      </p:pic>
      <p:pic>
        <p:nvPicPr>
          <p:cNvPr id="3074" name="Picture 2" descr="C:\Users\User\Downloads\37-mallard-duck-craft-—-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72816"/>
            <a:ext cx="2880319" cy="2160240"/>
          </a:xfrm>
          <a:prstGeom prst="rect">
            <a:avLst/>
          </a:prstGeom>
          <a:noFill/>
        </p:spPr>
      </p:pic>
      <p:pic>
        <p:nvPicPr>
          <p:cNvPr id="3076" name="Picture 4" descr="C:\Users\User\Pictures\151023169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2873896" cy="2155422"/>
          </a:xfrm>
          <a:prstGeom prst="rect">
            <a:avLst/>
          </a:prstGeom>
          <a:noFill/>
        </p:spPr>
      </p:pic>
      <p:pic>
        <p:nvPicPr>
          <p:cNvPr id="1026" name="Picture 2" descr="C:\Users\User\Downloads\podelki-iz-sinelnoi-provoloki-svoimi-rukami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149080"/>
            <a:ext cx="2216101" cy="1626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a852a8818bb7ffcd44a60088e707d31239234b76128c9347ac50ca007cc20b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3384376" cy="4211667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539552" y="1556792"/>
            <a:ext cx="8150797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Мастер-класс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996952"/>
            <a:ext cx="561662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100"/>
              </a:lnSpc>
            </a:pPr>
            <a:r>
              <a:rPr lang="ru-RU" sz="44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«Фантазии полёт   и </a:t>
            </a:r>
          </a:p>
          <a:p>
            <a:pPr algn="just">
              <a:lnSpc>
                <a:spcPts val="5100"/>
              </a:lnSpc>
            </a:pPr>
            <a:r>
              <a:rPr lang="ru-RU" sz="44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рук  творенья» </a:t>
            </a:r>
            <a:endParaRPr lang="ru-RU" sz="4400" b="1" i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Pictures\88872577be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2754731" cy="2279406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Pictures\a3875a115146d022e7a49be625bec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700808"/>
            <a:ext cx="2232248" cy="3095997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1" name="Picture 3" descr="C:\Users\User\Pictures\pp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185" y="1556792"/>
            <a:ext cx="1548720" cy="1944216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User\Downloads\podelki-iz-sinelnoi-provoloki-svoimi-rukami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3600400" cy="2323788"/>
          </a:xfrm>
          <a:prstGeom prst="roundRect">
            <a:avLst>
              <a:gd name="adj" fmla="val 16667"/>
            </a:avLst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 descr="C:\Users\User\Pictures\50fd4e6ddaa4ba74e28c4979db5aa1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717032"/>
            <a:ext cx="2664296" cy="2264652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User\Pictures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356992"/>
            <a:ext cx="1872208" cy="1541824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6" descr="ÐÐ°ÑÑÐ¸Ð½ÐºÐ¸ Ð¿Ð¾ Ð·Ð°Ð¿ÑÐ¾ÑÑ ÐºÐ°ÑÑÐ¸Ð½ÐºÐ¸ Ð¸Ð· ÑÐ¸Ð½ÐµÐ»ÑÐ½Ð¾Ð¹ Ð¿ÑÐ¾Ð²Ð¾Ð»Ð¾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556792"/>
            <a:ext cx="2538983" cy="173149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4" descr="C:\Users\User\Pictures\images 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56792"/>
            <a:ext cx="2736304" cy="153233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Picture 10" descr="C:\Users\User\Pictures\podelki-iz-provoloki-svoimi-rukami-dlya-detej_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2160240" cy="188842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40967" name="Picture 7" descr="C:\Users\User\Pictures\1498678102_1vishenka-iz-sinelnoy-provolo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-1683568"/>
            <a:ext cx="2513856" cy="1885392"/>
          </a:xfrm>
          <a:prstGeom prst="rect">
            <a:avLst/>
          </a:prstGeom>
          <a:noFill/>
        </p:spPr>
      </p:pic>
      <p:pic>
        <p:nvPicPr>
          <p:cNvPr id="14" name="Picture 8" descr="C:\Users\User\Pictures\Iz-sinelnoj-provoloki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861048"/>
            <a:ext cx="2341017" cy="1557738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User\Pictures\05aadf5c9103691b5d78bf066fb694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3" y="3806096"/>
            <a:ext cx="2736304" cy="2610703"/>
          </a:xfrm>
          <a:prstGeom prst="roundRect">
            <a:avLst>
              <a:gd name="adj" fmla="val 16667"/>
            </a:avLst>
          </a:prstGeom>
          <a:ln w="38100">
            <a:solidFill>
              <a:srgbClr val="00808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User\Pictures\11e02047095fe834725a4e7ed6fdd5c2--pipe-cleaner-crafts-pipe-clean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556792"/>
            <a:ext cx="3132856" cy="228326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4" descr="E:\Изображения\igrushki_i_figurki_iz_sinel_noi_provoloki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212976"/>
            <a:ext cx="2304256" cy="1884306"/>
          </a:xfrm>
          <a:prstGeom prst="ellipse">
            <a:avLst/>
          </a:prstGeom>
          <a:ln w="63500" cap="rnd">
            <a:solidFill>
              <a:srgbClr val="92D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C:\Users\User\Downloads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4824536" cy="2562440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User\Downloads\Безымянный99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365104"/>
            <a:ext cx="3274816" cy="2160240"/>
          </a:xfrm>
          <a:prstGeom prst="roundRect">
            <a:avLst>
              <a:gd name="adj" fmla="val 16667"/>
            </a:avLst>
          </a:prstGeom>
          <a:ln w="381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Pictures\def29c55262cce4b72e240d86bd83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168352" cy="2297056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1" name="Picture 3" descr="C:\Users\User\Pictures\detsad-1108403-1543670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65104"/>
            <a:ext cx="1947664" cy="196118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013" name="Picture 5" descr="C:\Users\User\Pictures\fc722de0708197e3a957035e09018b1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772816"/>
            <a:ext cx="2160240" cy="216024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43015" name="Picture 7" descr="C:\Users\User\Pictures\figuras-de-navidad-con-limpia-pipas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293096"/>
            <a:ext cx="1536606" cy="2068678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User\Pictures\figuras-de-navidad-con-limpia-pipas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628800"/>
            <a:ext cx="2411760" cy="2411760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0" descr="http://koffkindom.ru/wp-content/uploads/2015/10/easy-christmas-kids-craf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37112"/>
            <a:ext cx="4405290" cy="2059474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0d7dfd6f21c74700bdd59ed915865322ddc900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2880320" cy="180020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1986" name="Picture 2" descr="C:\Users\User\Downloads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988840"/>
            <a:ext cx="2232248" cy="302433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1989" name="Picture 5" descr="C:\Users\User\Pictures\images (2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933056"/>
            <a:ext cx="2466975" cy="184785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7169" name="Picture 1" descr="C:\Users\User\Pictures\sagalakova_elena11l_kolc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00808"/>
            <a:ext cx="2652987" cy="19145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https://www.kumoten.com/assets/images/content/1467249733510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3096344" cy="2300583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Pictures\40bd74ce572e8398bd3763377ddb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16832"/>
            <a:ext cx="2847384" cy="295232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 descr="https://zhenskie-uvlecheniya.ru/wp-content/uploads/2017/09/podelki-iz-sinelnoi-provoloki-svoimi-rukami-1.jpg">
            <a:hlinkClick r:id="rId3" tooltip="&quot;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00808"/>
            <a:ext cx="2376264" cy="172819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9941" name="Picture 5" descr="C:\Users\User\Pictures\detsad-163442-1485971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2016224" cy="268962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9942" name="Picture 6" descr="C:\Users\User\Pictures\images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628800"/>
            <a:ext cx="2232248" cy="1800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3" descr="C:\Users\User\Pictures\19387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573016"/>
            <a:ext cx="3240360" cy="24482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20181106_1224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32856"/>
            <a:ext cx="3368432" cy="235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ownloads\P_20190702_105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40237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81106_12162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293096"/>
            <a:ext cx="27363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User\Downloads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437112"/>
            <a:ext cx="2160240" cy="165618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2053" name="Picture 5" descr="C:\Users\User\Downloads\Безымянный3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3591008" cy="2664296"/>
          </a:xfrm>
          <a:prstGeom prst="rect">
            <a:avLst/>
          </a:prstGeom>
          <a:noFill/>
        </p:spPr>
      </p:pic>
      <p:pic>
        <p:nvPicPr>
          <p:cNvPr id="2055" name="Picture 7" descr="C:\Users\User\Downloads\P_20190702_11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7" y="155679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13168" cy="2664296"/>
          </a:xfrm>
        </p:spPr>
        <p:txBody>
          <a:bodyPr/>
          <a:lstStyle/>
          <a:p>
            <a:r>
              <a:rPr lang="ru-RU" sz="3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Синельный шедевр</a:t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484784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pic>
        <p:nvPicPr>
          <p:cNvPr id="6" name="Picture 1" descr="C:\Users\User\Downloads\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7544" y="2564904"/>
            <a:ext cx="4715382" cy="3110711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691680" y="4581128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                2</a:t>
            </a:r>
          </a:p>
          <a:p>
            <a:pPr algn="just"/>
            <a:r>
              <a:rPr lang="ru-RU" sz="4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1</a:t>
            </a:r>
            <a:endParaRPr lang="ru-RU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9" name="Picture 5" descr="C:\Users\User\Downloads\мммммммммммм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824786" cy="265253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031" name="Picture 7" descr="C:\Users\User\Downloads\ммммммммммммм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 rot="16200000">
            <a:off x="995563" y="1820861"/>
            <a:ext cx="2760386" cy="396044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268760"/>
            <a:ext cx="8280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>
              <a:lnSpc>
                <a:spcPts val="51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Ребенок - прирожденный конструктор, изобретатель и                исследователь </a:t>
            </a:r>
          </a:p>
          <a:p>
            <a:pPr algn="r">
              <a:lnSpc>
                <a:spcPts val="51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Л.В.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Куцакова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C:\Users\User\Pictures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501008"/>
            <a:ext cx="3240360" cy="3166716"/>
          </a:xfrm>
          <a:prstGeom prst="ellipse">
            <a:avLst/>
          </a:prstGeom>
          <a:ln w="63500" cap="rnd">
            <a:solidFill>
              <a:srgbClr val="00808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365104"/>
            <a:ext cx="8229600" cy="1143000"/>
          </a:xfrm>
        </p:spPr>
        <p:txBody>
          <a:bodyPr/>
          <a:lstStyle/>
          <a:p>
            <a:pPr algn="just"/>
            <a:r>
              <a:rPr lang="en-US" dirty="0" smtClean="0"/>
              <a:t>      </a:t>
            </a:r>
            <a:r>
              <a:rPr lang="ru-RU" dirty="0" smtClean="0"/>
              <a:t>                      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/>
              <a:t>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User\Downloads\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72816"/>
            <a:ext cx="3888432" cy="302433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170" name="Picture 2" descr="C:\Users\User\Downloads\мммммммммммммм.png"/>
          <p:cNvPicPr>
            <a:picLocks noChangeAspect="1" noChangeArrowheads="1"/>
          </p:cNvPicPr>
          <p:nvPr/>
        </p:nvPicPr>
        <p:blipFill>
          <a:blip r:embed="rId3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11560" y="2420888"/>
            <a:ext cx="3672408" cy="327323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3096344"/>
          </a:xfrm>
        </p:spPr>
        <p:txBody>
          <a:bodyPr/>
          <a:lstStyle/>
          <a:p>
            <a:pPr algn="just"/>
            <a:r>
              <a:rPr lang="ru-RU" sz="2800" b="1" dirty="0" smtClean="0">
                <a:cs typeface="Aharoni" pitchFamily="2" charset="-79"/>
              </a:rPr>
              <a:t>                 </a:t>
            </a:r>
            <a:r>
              <a:rPr lang="en-US" sz="2800" b="1" dirty="0" smtClean="0">
                <a:cs typeface="Aharoni" pitchFamily="2" charset="-79"/>
              </a:rPr>
              <a:t/>
            </a:r>
            <a:br>
              <a:rPr lang="en-US" sz="2800" b="1" dirty="0" smtClean="0">
                <a:cs typeface="Aharoni" pitchFamily="2" charset="-79"/>
              </a:rPr>
            </a:br>
            <a:r>
              <a:rPr lang="en-US" sz="2800" b="1" dirty="0" smtClean="0">
                <a:cs typeface="Aharoni" pitchFamily="2" charset="-79"/>
              </a:rPr>
              <a:t/>
            </a:r>
            <a:br>
              <a:rPr lang="en-US" sz="2800" b="1" dirty="0" smtClean="0">
                <a:cs typeface="Aharoni" pitchFamily="2" charset="-79"/>
              </a:rPr>
            </a:br>
            <a:r>
              <a:rPr lang="ru-RU" sz="2800" b="1" dirty="0" smtClean="0">
                <a:cs typeface="Aharoni" pitchFamily="2" charset="-79"/>
              </a:rPr>
              <a:t/>
            </a:r>
            <a:br>
              <a:rPr lang="ru-RU" sz="2800" b="1" dirty="0" smtClean="0">
                <a:cs typeface="Aharoni" pitchFamily="2" charset="-79"/>
              </a:rPr>
            </a:br>
            <a:r>
              <a:rPr lang="ru-RU" sz="2800" b="1" dirty="0" smtClean="0">
                <a:cs typeface="Aharoni" pitchFamily="2" charset="-79"/>
              </a:rPr>
              <a:t>                                             </a:t>
            </a:r>
            <a:r>
              <a:rPr lang="ru-RU" b="1" dirty="0" smtClean="0">
                <a:cs typeface="Aharoni" pitchFamily="2" charset="-79"/>
              </a:rPr>
              <a:t>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C:\Users\User\Downloads\0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3948424" cy="2592288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Picture 4" descr="C:\Users\User\Downloads\00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032448" cy="288032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1143000"/>
          </a:xfrm>
        </p:spPr>
        <p:txBody>
          <a:bodyPr/>
          <a:lstStyle/>
          <a:p>
            <a:pPr algn="just"/>
            <a:r>
              <a:rPr lang="ru-RU" dirty="0" smtClean="0"/>
              <a:t>                7</a:t>
            </a:r>
            <a:endParaRPr lang="ru-RU" dirty="0"/>
          </a:p>
        </p:txBody>
      </p:sp>
      <p:pic>
        <p:nvPicPr>
          <p:cNvPr id="4" name="Picture 1" descr="C:\Users\User\Downloads\0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3915322" cy="2581635"/>
          </a:xfrm>
          <a:prstGeom prst="rect">
            <a:avLst/>
          </a:prstGeom>
          <a:ln w="28575">
            <a:solidFill>
              <a:srgbClr val="85D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User\Downloads\55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3997597" cy="2592288"/>
          </a:xfrm>
          <a:prstGeom prst="rect">
            <a:avLst/>
          </a:prstGeom>
          <a:ln w="28575">
            <a:solidFill>
              <a:srgbClr val="85D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0728" y="764704"/>
            <a:ext cx="10801200" cy="511256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Украшение для волос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1" name="Picture 3" descr="C:\Users\User\Downloads\мммм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20888"/>
            <a:ext cx="3801192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3789040"/>
          </a:xfrm>
        </p:spPr>
        <p:txBody>
          <a:bodyPr/>
          <a:lstStyle/>
          <a:p>
            <a:pPr algn="l"/>
            <a:r>
              <a:rPr lang="ru-RU" dirty="0" smtClean="0"/>
              <a:t>            </a:t>
            </a:r>
            <a:r>
              <a:rPr lang="ru-RU" b="1" dirty="0" smtClean="0"/>
              <a:t>1 </a:t>
            </a:r>
            <a:r>
              <a:rPr lang="ru-RU" dirty="0" smtClean="0"/>
              <a:t>                             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                              </a:t>
            </a:r>
            <a:br>
              <a:rPr lang="ru-RU" dirty="0" smtClean="0"/>
            </a:br>
            <a:r>
              <a:rPr lang="ru-RU" sz="3500" dirty="0" smtClean="0"/>
              <a:t> </a:t>
            </a:r>
            <a:r>
              <a:rPr lang="ru-RU" sz="3500" dirty="0" smtClean="0"/>
              <a:t>                                                            </a:t>
            </a:r>
            <a:r>
              <a:rPr lang="ru-RU" b="1" dirty="0" smtClean="0"/>
              <a:t>3</a:t>
            </a:r>
            <a:br>
              <a:rPr lang="ru-RU" b="1" dirty="0" smtClean="0"/>
            </a:br>
            <a:r>
              <a:rPr lang="ru-RU" sz="3500" dirty="0" smtClean="0"/>
              <a:t>                    </a:t>
            </a:r>
            <a:br>
              <a:rPr lang="ru-RU" sz="3500" dirty="0" smtClean="0"/>
            </a:br>
            <a:r>
              <a:rPr lang="ru-RU" sz="3500" dirty="0" smtClean="0"/>
              <a:t> </a:t>
            </a:r>
            <a:r>
              <a:rPr lang="ru-RU" sz="3500" dirty="0" smtClean="0"/>
              <a:t>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             </a:t>
            </a:r>
            <a:r>
              <a:rPr lang="ru-RU" b="1" dirty="0" smtClean="0"/>
              <a:t>2  </a:t>
            </a:r>
            <a:r>
              <a:rPr lang="ru-RU" dirty="0" smtClean="0"/>
              <a:t>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3075" name="Picture 3" descr="C:\Users\User\Downloads\ммм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79611" y="3032957"/>
            <a:ext cx="2520280" cy="3888430"/>
          </a:xfrm>
          <a:prstGeom prst="rect">
            <a:avLst/>
          </a:prstGeom>
          <a:noFill/>
        </p:spPr>
      </p:pic>
      <p:pic>
        <p:nvPicPr>
          <p:cNvPr id="1026" name="Picture 2" descr="C:\Users\User\Downloads\Безымянныйр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75656" y="476672"/>
            <a:ext cx="1656184" cy="3816424"/>
          </a:xfrm>
          <a:prstGeom prst="rect">
            <a:avLst/>
          </a:prstGeom>
          <a:noFill/>
        </p:spPr>
      </p:pic>
      <p:pic>
        <p:nvPicPr>
          <p:cNvPr id="7" name="Picture 5" descr="C:\Users\User\Downloads\ммммммм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4111851" cy="3006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41168"/>
            <a:ext cx="8229600" cy="1916832"/>
          </a:xfrm>
        </p:spPr>
        <p:txBody>
          <a:bodyPr/>
          <a:lstStyle/>
          <a:p>
            <a:pPr algn="l"/>
            <a:r>
              <a:rPr lang="ru-RU" dirty="0" smtClean="0"/>
              <a:t>                                         </a:t>
            </a:r>
            <a:r>
              <a:rPr lang="ru-RU" dirty="0" smtClean="0"/>
              <a:t>5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</a:t>
            </a:r>
            <a:r>
              <a:rPr lang="ru-RU" dirty="0" smtClean="0"/>
              <a:t>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</a:t>
            </a:r>
            <a:endParaRPr lang="ru-RU" dirty="0"/>
          </a:p>
        </p:txBody>
      </p:sp>
      <p:pic>
        <p:nvPicPr>
          <p:cNvPr id="4101" name="Picture 5" descr="C:\Users\User\Downloads\мммммммм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3744416" cy="3168352"/>
          </a:xfrm>
          <a:prstGeom prst="rect">
            <a:avLst/>
          </a:prstGeom>
          <a:noFill/>
        </p:spPr>
      </p:pic>
      <p:pic>
        <p:nvPicPr>
          <p:cNvPr id="2051" name="Picture 3" descr="C:\Users\User\Downloads\Безымянныйррр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19930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143000"/>
          </a:xfrm>
        </p:spPr>
        <p:txBody>
          <a:bodyPr/>
          <a:lstStyle/>
          <a:p>
            <a:pPr algn="just"/>
            <a:r>
              <a:rPr lang="ru-RU" dirty="0" smtClean="0"/>
              <a:t>                      </a:t>
            </a:r>
            <a:r>
              <a:rPr lang="ru-RU" dirty="0" smtClean="0"/>
              <a:t>   </a:t>
            </a:r>
            <a:r>
              <a:rPr lang="ru-RU" b="1" dirty="0" smtClean="0"/>
              <a:t>7</a:t>
            </a:r>
            <a:r>
              <a:rPr lang="ru-RU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  </a:t>
            </a:r>
            <a:r>
              <a:rPr lang="ru-RU" b="1" dirty="0" smtClean="0"/>
              <a:t>6 </a:t>
            </a:r>
            <a:r>
              <a:rPr lang="ru-RU" dirty="0" smtClean="0"/>
              <a:t>                                      </a:t>
            </a:r>
            <a:endParaRPr lang="ru-RU" dirty="0"/>
          </a:p>
        </p:txBody>
      </p:sp>
      <p:pic>
        <p:nvPicPr>
          <p:cNvPr id="5122" name="Picture 2" descr="C:\Users\User\Downloads\P_20190819_221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00581" y="1943835"/>
            <a:ext cx="3294366" cy="4104456"/>
          </a:xfrm>
          <a:prstGeom prst="rect">
            <a:avLst/>
          </a:prstGeom>
          <a:noFill/>
        </p:spPr>
      </p:pic>
      <p:pic>
        <p:nvPicPr>
          <p:cNvPr id="6" name="Picture 3" descr="C:\Users\User\Downloads\ммммммммм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799"/>
            <a:ext cx="3816424" cy="3109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229600" cy="1143000"/>
          </a:xfrm>
        </p:spPr>
        <p:txBody>
          <a:bodyPr/>
          <a:lstStyle/>
          <a:p>
            <a:pPr algn="just"/>
            <a:r>
              <a:rPr lang="ru-RU" dirty="0" smtClean="0"/>
              <a:t>                            </a:t>
            </a:r>
            <a:r>
              <a:rPr lang="ru-RU" dirty="0" smtClean="0"/>
              <a:t>9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</a:t>
            </a:r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146" name="Picture 2" descr="C:\Users\User\Downloads\P_20190819_222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4108" y="2218340"/>
            <a:ext cx="3240360" cy="3645457"/>
          </a:xfrm>
          <a:prstGeom prst="rect">
            <a:avLst/>
          </a:prstGeom>
          <a:noFill/>
        </p:spPr>
      </p:pic>
      <p:pic>
        <p:nvPicPr>
          <p:cNvPr id="6" name="Picture 6" descr="C:\Users\User\Downloads\мммммммммм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627146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143000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dirty="0" smtClean="0"/>
              <a:t>        </a:t>
            </a:r>
            <a:r>
              <a:rPr lang="ru-RU" b="1" dirty="0" smtClean="0"/>
              <a:t> </a:t>
            </a:r>
            <a:r>
              <a:rPr lang="ru-RU" b="1" dirty="0" smtClean="0"/>
              <a:t>  </a:t>
            </a:r>
            <a:r>
              <a:rPr lang="ru-RU" b="1" dirty="0" smtClean="0"/>
              <a:t>                11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smtClean="0"/>
              <a:t>         10</a:t>
            </a:r>
            <a:endParaRPr lang="ru-RU" dirty="0"/>
          </a:p>
        </p:txBody>
      </p:sp>
      <p:pic>
        <p:nvPicPr>
          <p:cNvPr id="4" name="Picture 4" descr="C:\Users\User\Downloads\P_20190819_223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31" y="2348880"/>
            <a:ext cx="3371519" cy="3240360"/>
          </a:xfrm>
          <a:prstGeom prst="rect">
            <a:avLst/>
          </a:prstGeom>
          <a:noFill/>
        </p:spPr>
      </p:pic>
      <p:pic>
        <p:nvPicPr>
          <p:cNvPr id="5" name="Picture 5" descr="C:\Users\User\Downloads\P_20190819_223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991" y="1700808"/>
            <a:ext cx="3395457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301208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Приглашаем  к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сотрудничеству: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652845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Кемеровская   область, 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г. Мыски,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ул. Ленина.16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Тел.3-44-81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Pictures\Безымянный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4464496" cy="3634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832648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>
              <a:spcBef>
                <a:spcPts val="0"/>
              </a:spcBef>
              <a:buNone/>
            </a:pPr>
            <a:endParaRPr lang="ru-RU" sz="5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С внедрением ФГОС проблема одаренности становится все более актуальной. Это, прежде всего, связано с потребностью общества в неординарной творческой личности. Происходящий в последнее время рост объема информации требует изменения подходов к содержанию и условиям образовательной деятельности, развивающей интеллект и способности воспитанников. Огромное значение в раскрытии интеллекта и творческого потенциала детей имеет конструктивно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модельной деятельности.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 rot="16200000">
            <a:off x="5935027" y="1561916"/>
            <a:ext cx="216025" cy="349789"/>
          </a:xfrm>
          <a:prstGeom prst="downArrow">
            <a:avLst>
              <a:gd name="adj1" fmla="val 50000"/>
              <a:gd name="adj2" fmla="val 532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7668344" y="2564904"/>
            <a:ext cx="216024" cy="546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87624" y="2636912"/>
            <a:ext cx="216024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059832" y="1556792"/>
            <a:ext cx="3024336" cy="172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tabLst>
                <a:tab pos="450850" algn="l"/>
              </a:tabLst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</a:t>
            </a:r>
          </a:p>
          <a:p>
            <a:pPr lvl="0" algn="just" eaLnBrk="0" fontAlgn="base" hangingPunct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конструктивно 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algn="just" eaLnBrk="0" fontAlgn="base" hangingPunct="0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модельной     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lvl="0" algn="just" eaLnBrk="0" fontAlgn="base" hangingPunct="0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00192" y="1556792"/>
            <a:ext cx="2592288" cy="8423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художественное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конструирование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1556792"/>
            <a:ext cx="2592288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техническое   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конструирование</a:t>
            </a: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1520" y="3356992"/>
            <a:ext cx="4968552" cy="30243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fontAlgn="base" hangingPunct="0"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конструирование из:</a:t>
            </a:r>
          </a:p>
          <a:p>
            <a:pPr eaLnBrk="0" fontAlgn="base" hangingPunct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деталей конструкторов;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имеющих различные способы крепления,  строительного материала; </a:t>
            </a:r>
          </a:p>
          <a:p>
            <a:pPr algn="just" eaLnBrk="0" fontAlgn="base" hangingPunct="0"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модульных блоков;</a:t>
            </a:r>
          </a:p>
          <a:p>
            <a:pPr eaLnBrk="0" fontAlgn="base" hangingPunct="0">
              <a:tabLst>
                <a:tab pos="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некоторые способы конструирования из бумаги, картона, коробок, катушек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580112" y="3201263"/>
            <a:ext cx="3312368" cy="173664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 из: природного, бросового материала,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бумаги,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проволоки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5204897">
            <a:off x="3055567" y="1573045"/>
            <a:ext cx="228222" cy="343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55679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профессионального мастерства и обмен опытом по изготовлению поделок из синельной проволоки</a:t>
            </a:r>
            <a:endParaRPr lang="ru-RU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Pictures\55fca5a3_2520_11e9_8a59_fcaa1431079f_84c92e64_254b_11e9_8a59_fcaa143107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45024"/>
            <a:ext cx="4392488" cy="2592418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User\Pictures\post-186-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16216" y="3284984"/>
            <a:ext cx="2225675" cy="1666875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628800"/>
            <a:ext cx="864096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lvl="0" eaLnBrk="0" fontAlgn="base" hangingPunct="0">
              <a:lnSpc>
                <a:spcPts val="3400"/>
              </a:lnSpc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4400" i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08000"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ередать педагогам  опыт работы путем прямого и </a:t>
            </a:r>
          </a:p>
          <a:p>
            <a:pPr marL="108000"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комментированного показа с последовательностью  </a:t>
            </a:r>
          </a:p>
          <a:p>
            <a:pPr marL="108000"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приемов изготовления поделок из синельной проволоки</a:t>
            </a: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-  способствовать развитию профессионально - творческой   </a:t>
            </a:r>
          </a:p>
          <a:p>
            <a:pPr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активности в  области конструктивно</a:t>
            </a:r>
            <a:r>
              <a:rPr lang="ru-RU" sz="2400" b="1" dirty="0" smtClean="0"/>
              <a:t>  -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модельной </a:t>
            </a:r>
          </a:p>
          <a:p>
            <a:pPr lvl="0" algn="just" eaLnBrk="0" fontAlgn="base" hangingPunct="0"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деятельности</a:t>
            </a:r>
          </a:p>
          <a:p>
            <a:pPr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-  вызвать у педагогов интерес и желание применять     </a:t>
            </a:r>
          </a:p>
          <a:p>
            <a:pPr>
              <a:lnSpc>
                <a:spcPts val="3400"/>
              </a:lnSpc>
              <a:tabLst>
                <a:tab pos="45085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полученные знания в работе воспитанниками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6"/>
            <a:ext cx="86409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Немного о синельной проволоке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00808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Синель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— (от франц.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chenille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— гусеница) — пушистый, с бархатистым ворсом шнурок, скрученный из нескольких нитей, между которыми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захвачен ряд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коротких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кончиков нитей,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торчащих вовсе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стороны (ворс). 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" name="Рисунок 9" descr="https://cdn.pixabay.com/photo/2014/03/30/10/09/caterpillar-301265__340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048" y="3789040"/>
            <a:ext cx="2088232" cy="16561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User\Pictures\Podelki-iz-pushistoy-provoloki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98752" y="4194136"/>
            <a:ext cx="2526717" cy="157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12776"/>
            <a:ext cx="8820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Синельная проволока была известна на Западе очень давно как… ершик для чистки курительных трубок. Благодаря изобретательности рукодельниц, пушистая проволока получила новый виток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991050" flipV="1">
            <a:off x="3203848" y="5805264"/>
            <a:ext cx="835532" cy="43204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звернутая стрелка 5"/>
          <p:cNvSpPr/>
          <p:nvPr/>
        </p:nvSpPr>
        <p:spPr>
          <a:xfrm>
            <a:off x="5868144" y="3212976"/>
            <a:ext cx="886968" cy="877824"/>
          </a:xfrm>
          <a:prstGeom prst="utur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 descr="C:\Users\User\Pictures\Podelki-iz-pushistoy-provolok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140968"/>
            <a:ext cx="2103909" cy="204698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0" name="Picture 4" descr="ÐÐ°ÑÑÐ¸Ð½ÐºÐ¸ Ð¿Ð¾ Ð·Ð°Ð¿ÑÐ¾ÑÑ Ð²Ð¸Ð´Ñ ÑÐ¸Ð½ÐµÐ»ÑÐ½Ð¾Ð¹ Ð¿ÑÐ¾Ð²Ð¾Ð»Ð¾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4614">
            <a:off x="3779912" y="4077072"/>
            <a:ext cx="2055965" cy="1368152"/>
          </a:xfrm>
          <a:prstGeom prst="rect">
            <a:avLst/>
          </a:prstGeom>
          <a:noFill/>
        </p:spPr>
      </p:pic>
      <p:pic>
        <p:nvPicPr>
          <p:cNvPr id="1027" name="Picture 3" descr="C:\Users\User\Pictures\Рисунок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1889125" cy="1889125"/>
          </a:xfrm>
          <a:prstGeom prst="rect">
            <a:avLst/>
          </a:prstGeom>
          <a:noFill/>
        </p:spPr>
      </p:pic>
      <p:pic>
        <p:nvPicPr>
          <p:cNvPr id="1026" name="Picture 2" descr="C:\Users\User\Pictures\Рисунок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797152"/>
            <a:ext cx="1670050" cy="166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14932</TotalTime>
  <Words>530</Words>
  <Application>Microsoft Office PowerPoint</Application>
  <PresentationFormat>Экран (4:3)</PresentationFormat>
  <Paragraphs>177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                                   Синельный шедевр                                        «Гусеница»</vt:lpstr>
      <vt:lpstr>Слайд 29</vt:lpstr>
      <vt:lpstr>                                                             4                  3</vt:lpstr>
      <vt:lpstr>                                                                 6                                         5</vt:lpstr>
      <vt:lpstr>                7</vt:lpstr>
      <vt:lpstr>                                 Украшение для волос </vt:lpstr>
      <vt:lpstr>            1                                                                                                                              3                                                2                                                                                                                     </vt:lpstr>
      <vt:lpstr>                                         5            4                                                                </vt:lpstr>
      <vt:lpstr>                         7                 6                                       </vt:lpstr>
      <vt:lpstr>                            9             8</vt:lpstr>
      <vt:lpstr>                            11           10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технологии</dc:title>
  <dc:creator>Фокина Лидия Петровна</dc:creator>
  <cp:keywords>Шаблон презентации</cp:keywords>
  <cp:lastModifiedBy>User</cp:lastModifiedBy>
  <cp:revision>599</cp:revision>
  <dcterms:created xsi:type="dcterms:W3CDTF">2014-07-06T18:18:01Z</dcterms:created>
  <dcterms:modified xsi:type="dcterms:W3CDTF">2019-08-19T19:39:21Z</dcterms:modified>
</cp:coreProperties>
</file>